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0" r:id="rId4"/>
    <p:sldId id="264" r:id="rId5"/>
    <p:sldId id="273" r:id="rId6"/>
    <p:sldId id="265" r:id="rId7"/>
    <p:sldId id="274" r:id="rId8"/>
    <p:sldId id="266" r:id="rId9"/>
    <p:sldId id="269" r:id="rId10"/>
    <p:sldId id="267" r:id="rId11"/>
    <p:sldId id="271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hyperlink" Target="http://smiles.33b.ru/smile.108337.html" TargetMode="External"/><Relationship Id="rId7" Type="http://schemas.openxmlformats.org/officeDocument/2006/relationships/hyperlink" Target="http://smiles.33b.ru/smile.108338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hyperlink" Target="http://smiles.33b.ru/smile.108336.html" TargetMode="External"/><Relationship Id="rId4" Type="http://schemas.openxmlformats.org/officeDocument/2006/relationships/image" Target="../media/image14.gif"/><Relationship Id="rId9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Опера-сказка Н.Римского-Корсакова «Снегурочка»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869160"/>
            <a:ext cx="5076056" cy="1752600"/>
          </a:xfrm>
        </p:spPr>
        <p:txBody>
          <a:bodyPr/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Вывод: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	Опера оптимистична: прославление могущественных животворных сил природы, несущих людям счастье — коренится в народной поэзии. «Снегурочка» воплощает вместе с тем мысль о великой преображающей силе искусства. Снегурочка — холодное дитя Мороза и Весны — всей душой тянется к людям, к солнцу, и композитор с замечательной правдой выражения показывает, как постепенно любовь и тепло торжествуют в ее сердце, приводя к гибели.</a:t>
            </a:r>
          </a:p>
        </p:txBody>
      </p:sp>
      <p:pic>
        <p:nvPicPr>
          <p:cNvPr id="5" name="Picture 9" descr="ag00564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88640"/>
            <a:ext cx="1508125" cy="11541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pic>
        <p:nvPicPr>
          <p:cNvPr id="8195" name="Picture 3" descr="C:\Users\ЮЛИЯ\Desktop\18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60648"/>
            <a:ext cx="3533378" cy="4104456"/>
          </a:xfrm>
          <a:prstGeom prst="rect">
            <a:avLst/>
          </a:prstGeom>
          <a:noFill/>
        </p:spPr>
      </p:pic>
      <p:pic>
        <p:nvPicPr>
          <p:cNvPr id="8194" name="Picture 2" descr="C:\Users\ЮЛИЯ\Desktop\33794_i_gallerybig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t="13100" r="13659"/>
          <a:stretch>
            <a:fillRect/>
          </a:stretch>
        </p:blipFill>
        <p:spPr bwMode="auto">
          <a:xfrm>
            <a:off x="467544" y="2708920"/>
            <a:ext cx="5868144" cy="3933056"/>
          </a:xfrm>
          <a:prstGeom prst="rect">
            <a:avLst/>
          </a:prstGeom>
          <a:noFill/>
        </p:spPr>
      </p:pic>
      <p:pic>
        <p:nvPicPr>
          <p:cNvPr id="8196" name="Picture 4" descr="C:\Users\ЮЛИЯ\Desktop\6747a2fd385d177d993a2cabd3ecdb3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0"/>
            <a:ext cx="2376264" cy="31683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143000"/>
          </a:xfrm>
        </p:spPr>
        <p:txBody>
          <a:bodyPr/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</a:p>
        </p:txBody>
      </p:sp>
      <p:pic>
        <p:nvPicPr>
          <p:cNvPr id="5" name="Picture 19" descr="07b3c6c41e5ee72bc1b4512366d7e29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4653136"/>
            <a:ext cx="1074415" cy="1074415"/>
          </a:xfrm>
          <a:prstGeom prst="rect">
            <a:avLst/>
          </a:prstGeom>
          <a:noFill/>
        </p:spPr>
      </p:pic>
      <p:pic>
        <p:nvPicPr>
          <p:cNvPr id="6" name="Picture 20" descr="b6cff9b6c3585c09d6674757e2fcd6e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836712"/>
            <a:ext cx="714375" cy="714375"/>
          </a:xfrm>
          <a:prstGeom prst="rect">
            <a:avLst/>
          </a:prstGeom>
          <a:noFill/>
        </p:spPr>
      </p:pic>
      <p:pic>
        <p:nvPicPr>
          <p:cNvPr id="7" name="Picture 18" descr="90dfec9b25235f851d906a83ccc9ab4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23728" y="5301208"/>
            <a:ext cx="714375" cy="714375"/>
          </a:xfrm>
          <a:prstGeom prst="rect">
            <a:avLst/>
          </a:prstGeom>
          <a:noFill/>
        </p:spPr>
      </p:pic>
      <p:pic>
        <p:nvPicPr>
          <p:cNvPr id="8" name="Picture 18" descr="90dfec9b25235f851d906a83ccc9ab43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55976" y="908720"/>
            <a:ext cx="714375" cy="714375"/>
          </a:xfrm>
          <a:prstGeom prst="rect">
            <a:avLst/>
          </a:prstGeom>
          <a:noFill/>
        </p:spPr>
      </p:pic>
      <p:pic>
        <p:nvPicPr>
          <p:cNvPr id="9" name="Picture 19" descr="07b3c6c41e5ee72bc1b4512366d7e29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412776"/>
            <a:ext cx="1074415" cy="1074415"/>
          </a:xfrm>
          <a:prstGeom prst="rect">
            <a:avLst/>
          </a:prstGeom>
          <a:noFill/>
        </p:spPr>
      </p:pic>
      <p:pic>
        <p:nvPicPr>
          <p:cNvPr id="10" name="Picture 28" descr="5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9952" y="4365104"/>
            <a:ext cx="864096" cy="14797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История написания оперы-сказки «Снегурочка»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280920" cy="44644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>
                <a:latin typeface="Monotype Corsiva" pitchFamily="66" charset="0"/>
              </a:rPr>
              <a:t>«В первый раз "Снегурочка" была прочитана мной около 1874 года, когда она только что появилась в печати. В чтении она тогда мне мало понравилась; царство берендеев мне показалось странным.</a:t>
            </a:r>
          </a:p>
          <a:p>
            <a:pPr>
              <a:buNone/>
            </a:pPr>
            <a:r>
              <a:rPr lang="ru-RU" dirty="0">
                <a:latin typeface="Monotype Corsiva" pitchFamily="66" charset="0"/>
              </a:rPr>
              <a:t>		Словом - чудная, поэтическая сказка Островского не произвела на меня впечатления. В зиму 1879-80 года я снова прочитал «Снегурочку» и точно прозрел на её удивительную красоту. Мне сразу захотелось писать оперу на этот сюжет, и по мере того, как я задумывался над этим намерением, я чувствовал себя все более и более влюбленным в сказку Островского»</a:t>
            </a:r>
            <a:r>
              <a:rPr lang="ru-RU" dirty="0"/>
              <a:t>.</a:t>
            </a:r>
          </a:p>
        </p:txBody>
      </p:sp>
      <p:pic>
        <p:nvPicPr>
          <p:cNvPr id="6" name="Picture 3" descr="book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620688"/>
            <a:ext cx="129540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ЮЛИЯ\Desktop\3823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323" r="5953"/>
          <a:stretch>
            <a:fillRect/>
          </a:stretch>
        </p:blipFill>
        <p:spPr bwMode="auto">
          <a:xfrm>
            <a:off x="0" y="0"/>
            <a:ext cx="9239124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История написания оперы-сказки «Снегурочка»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72816"/>
            <a:ext cx="8686800" cy="50851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		Римский-Корсаков познакомился со «Снегурочкой»  сразу после её публикации. Весной 1880 года Римский-Корсаков побывал в Москве у Островского и получил у него разрешение воспользоваться его пьесой для сочинения оперы с правом внесения необходимых правок. Все лето, проведенное в имении </a:t>
            </a:r>
            <a:r>
              <a:rPr lang="ru-RU" dirty="0" err="1"/>
              <a:t>Стелёво</a:t>
            </a:r>
            <a:r>
              <a:rPr lang="ru-RU" dirty="0"/>
              <a:t>, он посвятил сочинению этой оперы. Осенью того же года была сделана оркестровка сочинения, которая была закончена 26 марта 1881 года. Опера поставлена в Петербурге 29 января 1882 года.</a:t>
            </a:r>
            <a:endParaRPr lang="ru-RU" u="sng" dirty="0"/>
          </a:p>
        </p:txBody>
      </p:sp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ЮЛИЯ\Desktop\img_0503_e2ab7ca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0639"/>
          <a:stretch>
            <a:fillRect/>
          </a:stretch>
        </p:blipFill>
        <p:spPr bwMode="auto">
          <a:xfrm>
            <a:off x="-1" y="0"/>
            <a:ext cx="919803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История написания оперы-сказки «Снегурочка»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4860032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	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Композитор говорил впоследствии, что ни одно произведение не давалось ему с такой лёгкостью и быстротой, как «Снегурочка». Он высоко оценил её значение в собственном творчестве, в частности сказав: </a:t>
            </a:r>
            <a:r>
              <a:rPr lang="ru-RU" dirty="0">
                <a:latin typeface="Monotype Corsiva" pitchFamily="66" charset="0"/>
                <a:cs typeface="Times New Roman" pitchFamily="18" charset="0"/>
              </a:rPr>
              <a:t>«Кончая „Снегурочку“, я почувствовал себя созревшим музыкантом и оперным композитором, ставшим окончательно на ноги».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Кроме того, Римский-Корсаков считал, что оркестровка этой оперы также явилась для него «шагом вперед во многих отношениях». Позднее он сказал: </a:t>
            </a:r>
            <a:r>
              <a:rPr lang="ru-RU" dirty="0">
                <a:latin typeface="Monotype Corsiva" pitchFamily="66" charset="0"/>
                <a:cs typeface="Times New Roman" pitchFamily="18" charset="0"/>
              </a:rPr>
              <a:t>«Я вынес убеждение, что „Снегурочка“ — это мое лучшее произведение».</a:t>
            </a:r>
          </a:p>
          <a:p>
            <a:endParaRPr lang="ru-RU" dirty="0"/>
          </a:p>
        </p:txBody>
      </p:sp>
      <p:pic>
        <p:nvPicPr>
          <p:cNvPr id="5122" name="Picture 2" descr="C:\Users\ЮЛИЯ\Desktop\img_0131_1_b8558d9b.jpg"/>
          <p:cNvPicPr>
            <a:picLocks noChangeAspect="1" noChangeArrowheads="1"/>
          </p:cNvPicPr>
          <p:nvPr/>
        </p:nvPicPr>
        <p:blipFill>
          <a:blip r:embed="rId3" cstate="print"/>
          <a:srcRect l="31278" t="25820" r="33062" b="6619"/>
          <a:stretch>
            <a:fillRect/>
          </a:stretch>
        </p:blipFill>
        <p:spPr bwMode="auto">
          <a:xfrm>
            <a:off x="4860032" y="1412775"/>
            <a:ext cx="4283968" cy="54076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</p:pic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ЮЛИЯ\Desktop\5542967_5d8fbc5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2543"/>
          <a:stretch>
            <a:fillRect/>
          </a:stretch>
        </p:blipFill>
        <p:spPr bwMode="auto">
          <a:xfrm>
            <a:off x="-1" y="1"/>
            <a:ext cx="4355977" cy="6858000"/>
          </a:xfrm>
          <a:prstGeom prst="rect">
            <a:avLst/>
          </a:prstGeom>
          <a:noFill/>
        </p:spPr>
      </p:pic>
      <p:pic>
        <p:nvPicPr>
          <p:cNvPr id="11267" name="Picture 3" descr="C:\Users\ЮЛИЯ\Desktop\POYfOGmL8ey1.jpg"/>
          <p:cNvPicPr>
            <a:picLocks noChangeAspect="1" noChangeArrowheads="1"/>
          </p:cNvPicPr>
          <p:nvPr/>
        </p:nvPicPr>
        <p:blipFill>
          <a:blip r:embed="rId3" cstate="print"/>
          <a:srcRect l="42311" t="26510" r="23015"/>
          <a:stretch>
            <a:fillRect/>
          </a:stretch>
        </p:blipFill>
        <p:spPr bwMode="auto">
          <a:xfrm>
            <a:off x="4278011" y="0"/>
            <a:ext cx="4865989" cy="7029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ЮЛИЯ\Desktop\1354869781_bordyury-i-podlozhki-3.jpg"/>
          <p:cNvPicPr>
            <a:picLocks noChangeAspect="1" noChangeArrowheads="1"/>
          </p:cNvPicPr>
          <p:nvPr/>
        </p:nvPicPr>
        <p:blipFill>
          <a:blip r:embed="rId2" cstate="print"/>
          <a:srcRect l="11245" t="7387" r="1342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Сюжет оперы-сказки «Снегурочка»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		У Деда Мороза и </a:t>
            </a:r>
            <a:r>
              <a:rPr lang="ru-RU" dirty="0" err="1"/>
              <a:t>Весны-Красны</a:t>
            </a:r>
            <a:r>
              <a:rPr lang="ru-RU" dirty="0"/>
              <a:t> рождается дочь Снегурочка. На это гневается бог солнца Ярило и решает зажечь в сердце девушки огонь любви, считая, что это её погубит. Снегурочка живёт среди людей, но она несчастлива сама и приносит горе всем: не отвечает взаимностью на чувства Леля, разрушает пару  Мизгиря и Купавы. И когда, наконец, Снегурочка влюбляется, то сразу же становится беззащитной против лучей </a:t>
            </a:r>
            <a:r>
              <a:rPr lang="ru-RU" dirty="0" err="1"/>
              <a:t>Ярилы</a:t>
            </a:r>
            <a:r>
              <a:rPr lang="ru-RU" dirty="0"/>
              <a:t>. Она тает, а берендеи поют заздравный гимн Весне.</a:t>
            </a:r>
          </a:p>
          <a:p>
            <a:endParaRPr lang="ru-RU" dirty="0"/>
          </a:p>
        </p:txBody>
      </p:sp>
      <p:pic>
        <p:nvPicPr>
          <p:cNvPr id="5" name="Picture 44" descr="2aae438b93ee8f8a918721842b487e5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1428750" cy="1428750"/>
          </a:xfrm>
          <a:prstGeom prst="rect">
            <a:avLst/>
          </a:prstGeom>
          <a:noFill/>
        </p:spPr>
      </p:pic>
      <p:pic>
        <p:nvPicPr>
          <p:cNvPr id="6" name="Picture 44" descr="2aae438b93ee8f8a918721842b487e5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661248"/>
            <a:ext cx="996702" cy="996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ЮЛИЯ\Desktop\img_0058_31060b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944"/>
          <a:stretch>
            <a:fillRect/>
          </a:stretch>
        </p:blipFill>
        <p:spPr bwMode="auto">
          <a:xfrm>
            <a:off x="-119091" y="0"/>
            <a:ext cx="9372503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475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Monotype Corsiva</vt:lpstr>
      <vt:lpstr>Times New Roman</vt:lpstr>
      <vt:lpstr>Тема Office</vt:lpstr>
      <vt:lpstr>Опера-сказка Н.Римского-Корсакова «Снегурочка»</vt:lpstr>
      <vt:lpstr>История написания оперы-сказки «Снегурочка»</vt:lpstr>
      <vt:lpstr>Презентация PowerPoint</vt:lpstr>
      <vt:lpstr>История написания оперы-сказки «Снегурочка»</vt:lpstr>
      <vt:lpstr>Презентация PowerPoint</vt:lpstr>
      <vt:lpstr>История написания оперы-сказки «Снегурочка»</vt:lpstr>
      <vt:lpstr>Презентация PowerPoint</vt:lpstr>
      <vt:lpstr>Сюжет оперы-сказки «Снегурочка»</vt:lpstr>
      <vt:lpstr>Презентация PowerPoint</vt:lpstr>
      <vt:lpstr>Вывод: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Опера-сказка Н.Римского-Корсакова «Снегурочка»</dc:title>
  <dc:creator>ЮЛИЯ</dc:creator>
  <cp:lastModifiedBy>Пользователь</cp:lastModifiedBy>
  <cp:revision>22</cp:revision>
  <dcterms:created xsi:type="dcterms:W3CDTF">2016-04-17T07:08:39Z</dcterms:created>
  <dcterms:modified xsi:type="dcterms:W3CDTF">2020-05-10T13:14:03Z</dcterms:modified>
</cp:coreProperties>
</file>